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6F2E1-575E-4139-A19E-3376382089C7}" type="datetimeFigureOut">
              <a:rPr lang="pt-PT" smtClean="0"/>
              <a:t>30/10/2018</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9F19F-D320-47A5-B6A5-E1D6DEB02CAC}" type="slidenum">
              <a:rPr lang="pt-PT" smtClean="0"/>
              <a:t>‹#›</a:t>
            </a:fld>
            <a:endParaRPr lang="pt-PT"/>
          </a:p>
        </p:txBody>
      </p:sp>
    </p:spTree>
    <p:extLst>
      <p:ext uri="{BB962C8B-B14F-4D97-AF65-F5344CB8AC3E}">
        <p14:creationId xmlns:p14="http://schemas.microsoft.com/office/powerpoint/2010/main" val="337936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9DE6BDFE-689B-49D6-B3C5-7757610F9D39}" type="slidenum">
              <a:rPr lang="en-US" altLang="pt-PT" sz="1200">
                <a:solidFill>
                  <a:srgbClr val="000000"/>
                </a:solidFill>
              </a:rPr>
              <a:pPr eaLnBrk="1" hangingPunct="1"/>
              <a:t>2</a:t>
            </a:fld>
            <a:endParaRPr lang="en-US" altLang="pt-PT" sz="1200">
              <a:solidFill>
                <a:srgbClr val="000000"/>
              </a:solidFill>
            </a:endParaRPr>
          </a:p>
        </p:txBody>
      </p:sp>
      <p:sp>
        <p:nvSpPr>
          <p:cNvPr id="4710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47106" name="Text Box 2"/>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4285390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85B62AAC-2D8E-4A05-89EC-0CCA3EE6EF1B}" type="slidenum">
              <a:rPr lang="en-US" altLang="pt-PT" sz="1200">
                <a:solidFill>
                  <a:srgbClr val="000000"/>
                </a:solidFill>
              </a:rPr>
              <a:pPr eaLnBrk="1" hangingPunct="1"/>
              <a:t>3</a:t>
            </a:fld>
            <a:endParaRPr lang="en-US" altLang="pt-PT" sz="1200">
              <a:solidFill>
                <a:srgbClr val="000000"/>
              </a:solidFill>
            </a:endParaRPr>
          </a:p>
        </p:txBody>
      </p:sp>
      <p:sp>
        <p:nvSpPr>
          <p:cNvPr id="48129" name="Text Box 1025"/>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48130" name="Text Box 1026"/>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279009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4C47EA0E-260D-44F4-8968-F1DD9FC54ADF}" type="slidenum">
              <a:rPr lang="en-US" altLang="pt-PT" sz="1200">
                <a:solidFill>
                  <a:srgbClr val="000000"/>
                </a:solidFill>
              </a:rPr>
              <a:pPr eaLnBrk="1" hangingPunct="1"/>
              <a:t>4</a:t>
            </a:fld>
            <a:endParaRPr lang="en-US" altLang="pt-PT" sz="1200">
              <a:solidFill>
                <a:srgbClr val="000000"/>
              </a:solidFill>
            </a:endParaRPr>
          </a:p>
        </p:txBody>
      </p:sp>
      <p:sp>
        <p:nvSpPr>
          <p:cNvPr id="4915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49154" name="Text Box 2"/>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293071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BF5783F4-5936-4F67-BD61-DAA8744321A3}" type="slidenum">
              <a:rPr lang="en-US" altLang="pt-PT" sz="1200">
                <a:solidFill>
                  <a:srgbClr val="000000"/>
                </a:solidFill>
              </a:rPr>
              <a:pPr eaLnBrk="1" hangingPunct="1"/>
              <a:t>5</a:t>
            </a:fld>
            <a:endParaRPr lang="en-US" altLang="pt-PT" sz="1200">
              <a:solidFill>
                <a:srgbClr val="000000"/>
              </a:solidFill>
            </a:endParaRPr>
          </a:p>
        </p:txBody>
      </p:sp>
      <p:sp>
        <p:nvSpPr>
          <p:cNvPr id="50177" name="Text Box 1025"/>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50178" name="Text Box 1026"/>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313704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155C1771-0CC5-4246-8881-0C4EB7D99B0F}" type="slidenum">
              <a:rPr lang="en-US" altLang="pt-PT" sz="1200">
                <a:solidFill>
                  <a:srgbClr val="000000"/>
                </a:solidFill>
              </a:rPr>
              <a:pPr eaLnBrk="1" hangingPunct="1"/>
              <a:t>6</a:t>
            </a:fld>
            <a:endParaRPr lang="en-US" altLang="pt-PT" sz="1200">
              <a:solidFill>
                <a:srgbClr val="000000"/>
              </a:solidFill>
            </a:endParaRPr>
          </a:p>
        </p:txBody>
      </p:sp>
      <p:sp>
        <p:nvSpPr>
          <p:cNvPr id="5120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51202" name="Text Box 2"/>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164416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E4D36E97-43D1-42AC-8BD9-422883AFCECF}" type="slidenum">
              <a:rPr lang="en-US" altLang="pt-PT" sz="1200">
                <a:solidFill>
                  <a:srgbClr val="000000"/>
                </a:solidFill>
              </a:rPr>
              <a:pPr eaLnBrk="1" hangingPunct="1"/>
              <a:t>7</a:t>
            </a:fld>
            <a:endParaRPr lang="en-US" altLang="pt-PT" sz="1200">
              <a:solidFill>
                <a:srgbClr val="000000"/>
              </a:solidFill>
            </a:endParaRPr>
          </a:p>
        </p:txBody>
      </p:sp>
      <p:sp>
        <p:nvSpPr>
          <p:cNvPr id="52225" name="Text Box 1025"/>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52226" name="Text Box 1026"/>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386708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eaLnBrk="1" hangingPunct="1"/>
            <a:fld id="{3547A084-E808-4F81-8211-170C6DB171D8}" type="slidenum">
              <a:rPr lang="en-US" altLang="pt-PT" sz="1200">
                <a:solidFill>
                  <a:srgbClr val="000000"/>
                </a:solidFill>
              </a:rPr>
              <a:pPr eaLnBrk="1" hangingPunct="1"/>
              <a:t>8</a:t>
            </a:fld>
            <a:endParaRPr lang="en-US" altLang="pt-PT" sz="1200">
              <a:solidFill>
                <a:srgbClr val="000000"/>
              </a:solidFill>
            </a:endParaRPr>
          </a:p>
        </p:txBody>
      </p:sp>
      <p:sp>
        <p:nvSpPr>
          <p:cNvPr id="5324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sz="1800">
              <a:latin typeface="Arial" charset="0"/>
              <a:ea typeface="ＭＳ Ｐゴシック" charset="0"/>
              <a:cs typeface="Arial" charset="0"/>
            </a:endParaRPr>
          </a:p>
        </p:txBody>
      </p:sp>
      <p:sp>
        <p:nvSpPr>
          <p:cNvPr id="53250" name="Text Box 2"/>
          <p:cNvSpPr>
            <a:spLocks noGrp="1" noChangeArrowheads="1"/>
          </p:cNvSpPr>
          <p:nvPr>
            <p:ph type="body"/>
          </p:nvPr>
        </p:nvSpPr>
        <p:spPr>
          <a:xfrm>
            <a:off x="685800" y="4343400"/>
            <a:ext cx="5480050" cy="420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extLst>
      <p:ext uri="{BB962C8B-B14F-4D97-AF65-F5344CB8AC3E}">
        <p14:creationId xmlns:p14="http://schemas.microsoft.com/office/powerpoint/2010/main" val="324082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94E79C25-EC6E-4092-A5EE-7C0F8DE7FB48}" type="datetimeFigureOut">
              <a:rPr lang="pt-PT" smtClean="0"/>
              <a:t>30/10/2018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358693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4E79C25-EC6E-4092-A5EE-7C0F8DE7FB48}" type="datetimeFigureOut">
              <a:rPr lang="pt-PT" smtClean="0"/>
              <a:t>30/10/2018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111848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4E79C25-EC6E-4092-A5EE-7C0F8DE7FB48}" type="datetimeFigureOut">
              <a:rPr lang="pt-PT" smtClean="0"/>
              <a:t>30/10/2018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65855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4E79C25-EC6E-4092-A5EE-7C0F8DE7FB48}" type="datetimeFigureOut">
              <a:rPr lang="pt-PT" smtClean="0"/>
              <a:t>30/10/2018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231121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79C25-EC6E-4092-A5EE-7C0F8DE7FB48}" type="datetimeFigureOut">
              <a:rPr lang="pt-PT" smtClean="0"/>
              <a:t>30/10/2018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3397707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94E79C25-EC6E-4092-A5EE-7C0F8DE7FB48}" type="datetimeFigureOut">
              <a:rPr lang="pt-PT" smtClean="0"/>
              <a:t>30/10/2018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31475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94E79C25-EC6E-4092-A5EE-7C0F8DE7FB48}" type="datetimeFigureOut">
              <a:rPr lang="pt-PT" smtClean="0"/>
              <a:t>30/10/2018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13069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4E79C25-EC6E-4092-A5EE-7C0F8DE7FB48}" type="datetimeFigureOut">
              <a:rPr lang="pt-PT" smtClean="0"/>
              <a:t>30/10/2018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22153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79C25-EC6E-4092-A5EE-7C0F8DE7FB48}" type="datetimeFigureOut">
              <a:rPr lang="pt-PT" smtClean="0"/>
              <a:t>30/10/2018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2644227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9C25-EC6E-4092-A5EE-7C0F8DE7FB48}" type="datetimeFigureOut">
              <a:rPr lang="pt-PT" smtClean="0"/>
              <a:t>30/10/2018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330747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9C25-EC6E-4092-A5EE-7C0F8DE7FB48}" type="datetimeFigureOut">
              <a:rPr lang="pt-PT" smtClean="0"/>
              <a:t>30/10/2018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C25A749-FEBE-4A0C-AF0B-8D660A685CFD}" type="slidenum">
              <a:rPr lang="pt-PT" smtClean="0"/>
              <a:t>‹#›</a:t>
            </a:fld>
            <a:endParaRPr lang="pt-PT"/>
          </a:p>
        </p:txBody>
      </p:sp>
    </p:spTree>
    <p:extLst>
      <p:ext uri="{BB962C8B-B14F-4D97-AF65-F5344CB8AC3E}">
        <p14:creationId xmlns:p14="http://schemas.microsoft.com/office/powerpoint/2010/main" val="96558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79C25-EC6E-4092-A5EE-7C0F8DE7FB48}" type="datetimeFigureOut">
              <a:rPr lang="pt-PT" smtClean="0"/>
              <a:t>30/10/2018</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5A749-FEBE-4A0C-AF0B-8D660A685CFD}" type="slidenum">
              <a:rPr lang="pt-PT" smtClean="0"/>
              <a:t>‹#›</a:t>
            </a:fld>
            <a:endParaRPr lang="pt-PT"/>
          </a:p>
        </p:txBody>
      </p:sp>
    </p:spTree>
    <p:extLst>
      <p:ext uri="{BB962C8B-B14F-4D97-AF65-F5344CB8AC3E}">
        <p14:creationId xmlns:p14="http://schemas.microsoft.com/office/powerpoint/2010/main" val="3949578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Rawls e a </a:t>
            </a:r>
            <a:r>
              <a:rPr lang="en-US" dirty="0" err="1" smtClean="0"/>
              <a:t>Teoria</a:t>
            </a:r>
            <a:r>
              <a:rPr lang="en-US" dirty="0" smtClean="0"/>
              <a:t> da </a:t>
            </a:r>
            <a:r>
              <a:rPr lang="en-US" dirty="0" err="1" smtClean="0"/>
              <a:t>Justiça</a:t>
            </a:r>
            <a:endParaRPr lang="pt-PT" dirty="0"/>
          </a:p>
        </p:txBody>
      </p:sp>
      <p:sp>
        <p:nvSpPr>
          <p:cNvPr id="3" name="Subtitle 2"/>
          <p:cNvSpPr>
            <a:spLocks noGrp="1"/>
          </p:cNvSpPr>
          <p:nvPr>
            <p:ph type="subTitle" idx="1"/>
          </p:nvPr>
        </p:nvSpPr>
        <p:spPr/>
        <p:txBody>
          <a:bodyPr/>
          <a:lstStyle/>
          <a:p>
            <a:endParaRPr lang="pt-PT"/>
          </a:p>
        </p:txBody>
      </p:sp>
    </p:spTree>
    <p:extLst>
      <p:ext uri="{BB962C8B-B14F-4D97-AF65-F5344CB8AC3E}">
        <p14:creationId xmlns:p14="http://schemas.microsoft.com/office/powerpoint/2010/main" val="297632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(1)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1506" name="Rectangle 2"/>
          <p:cNvSpPr>
            <a:spLocks noGrp="1" noChangeArrowheads="1"/>
          </p:cNvSpPr>
          <p:nvPr>
            <p:ph type="body" idx="1"/>
          </p:nvPr>
        </p:nvSpPr>
        <p:spPr>
          <a:xfrm>
            <a:off x="1981200" y="1600201"/>
            <a:ext cx="8229600" cy="4714875"/>
          </a:xfrm>
        </p:spPr>
        <p:txBody>
          <a:bodyPr/>
          <a:lstStyle/>
          <a:p>
            <a:pPr marL="601663" indent="-601663" algn="just">
              <a:spcBef>
                <a:spcPts val="700"/>
              </a:spcBef>
              <a:buClr>
                <a:srgbClr val="FFFFFF"/>
              </a:buClr>
              <a:buFont typeface="Wingdings" panose="05000000000000000000" pitchFamily="2" charset="2"/>
              <a:buChar char=""/>
              <a:tabLst>
                <a:tab pos="601663" algn="l"/>
                <a:tab pos="714375" algn="l"/>
                <a:tab pos="1171575" algn="l"/>
                <a:tab pos="1628775" algn="l"/>
                <a:tab pos="2085975" algn="l"/>
                <a:tab pos="2543175" algn="l"/>
                <a:tab pos="3000375" algn="l"/>
                <a:tab pos="3457575" algn="l"/>
                <a:tab pos="3914775" algn="l"/>
                <a:tab pos="4371975" algn="l"/>
                <a:tab pos="4829175" algn="l"/>
                <a:tab pos="5286375" algn="l"/>
                <a:tab pos="5743575" algn="l"/>
                <a:tab pos="6200775" algn="l"/>
                <a:tab pos="6657975" algn="l"/>
                <a:tab pos="7115175" algn="l"/>
                <a:tab pos="7572375" algn="l"/>
                <a:tab pos="8029575" algn="l"/>
                <a:tab pos="8486775" algn="l"/>
                <a:tab pos="8943975" algn="l"/>
                <a:tab pos="9401175" algn="l"/>
              </a:tabLst>
            </a:pPr>
            <a:r>
              <a:rPr lang="en-US" altLang="pt-PT" b="1" u="sng" dirty="0">
                <a:latin typeface="Times New Roman" panose="02020603050405020304" pitchFamily="18" charset="0"/>
                <a:cs typeface="Times New Roman" panose="02020603050405020304" pitchFamily="18" charset="0"/>
              </a:rPr>
              <a:t>Main features</a:t>
            </a:r>
            <a:r>
              <a:rPr lang="en-US" altLang="pt-PT" b="1" dirty="0">
                <a:latin typeface="Times New Roman" panose="02020603050405020304" pitchFamily="18" charset="0"/>
                <a:cs typeface="Times New Roman" panose="02020603050405020304" pitchFamily="18" charset="0"/>
              </a:rPr>
              <a:t>: John Rawls (1921–2002), one of the most influential contemporary social and political philosophers, suggests a social concept of justice in his ground-breaking work </a:t>
            </a:r>
            <a:r>
              <a:rPr lang="en-US" altLang="pt-PT" b="1" i="1" dirty="0">
                <a:latin typeface="Times New Roman" panose="02020603050405020304" pitchFamily="18" charset="0"/>
                <a:cs typeface="Times New Roman" panose="02020603050405020304" pitchFamily="18" charset="0"/>
              </a:rPr>
              <a:t>A Theory of Justice</a:t>
            </a:r>
            <a:r>
              <a:rPr lang="en-US" altLang="pt-PT" b="1" dirty="0">
                <a:latin typeface="Times New Roman" panose="02020603050405020304" pitchFamily="18" charset="0"/>
                <a:cs typeface="Times New Roman" panose="02020603050405020304" pitchFamily="18" charset="0"/>
              </a:rPr>
              <a:t>. </a:t>
            </a:r>
          </a:p>
          <a:p>
            <a:pPr marL="601663" indent="-601663" algn="just">
              <a:spcBef>
                <a:spcPts val="700"/>
              </a:spcBef>
              <a:buClr>
                <a:srgbClr val="FFFFFF"/>
              </a:buClr>
              <a:buFont typeface="Wingdings" panose="05000000000000000000" pitchFamily="2" charset="2"/>
              <a:buChar char=""/>
              <a:tabLst>
                <a:tab pos="601663" algn="l"/>
                <a:tab pos="714375" algn="l"/>
                <a:tab pos="1171575" algn="l"/>
                <a:tab pos="1628775" algn="l"/>
                <a:tab pos="2085975" algn="l"/>
                <a:tab pos="2543175" algn="l"/>
                <a:tab pos="3000375" algn="l"/>
                <a:tab pos="3457575" algn="l"/>
                <a:tab pos="3914775" algn="l"/>
                <a:tab pos="4371975" algn="l"/>
                <a:tab pos="4829175" algn="l"/>
                <a:tab pos="5286375" algn="l"/>
                <a:tab pos="5743575" algn="l"/>
                <a:tab pos="6200775" algn="l"/>
                <a:tab pos="6657975" algn="l"/>
                <a:tab pos="7115175" algn="l"/>
                <a:tab pos="7572375" algn="l"/>
                <a:tab pos="8029575" algn="l"/>
                <a:tab pos="8486775" algn="l"/>
                <a:tab pos="8943975" algn="l"/>
                <a:tab pos="9401175" algn="l"/>
              </a:tabLst>
            </a:pPr>
            <a:r>
              <a:rPr lang="en-US" altLang="pt-PT" b="1" dirty="0">
                <a:latin typeface="Times New Roman" panose="02020603050405020304" pitchFamily="18" charset="0"/>
                <a:cs typeface="Times New Roman" panose="02020603050405020304" pitchFamily="18" charset="0"/>
              </a:rPr>
              <a:t>Two important features of Rawls</a:t>
            </a:r>
            <a:r>
              <a:rPr lang="en-US" altLang="en-US" b="1" dirty="0">
                <a:latin typeface="Times New Roman" panose="02020603050405020304" pitchFamily="18" charset="0"/>
                <a:cs typeface="Times New Roman" panose="02020603050405020304" pitchFamily="18" charset="0"/>
              </a:rPr>
              <a:t>’</a:t>
            </a:r>
            <a:r>
              <a:rPr lang="en-US" altLang="pt-PT" b="1" dirty="0">
                <a:latin typeface="Times New Roman" panose="02020603050405020304" pitchFamily="18" charset="0"/>
                <a:cs typeface="Times New Roman" panose="02020603050405020304" pitchFamily="18" charset="0"/>
              </a:rPr>
              <a:t>s theory:</a:t>
            </a:r>
          </a:p>
          <a:p>
            <a:pPr marL="601663" indent="-601663" algn="just">
              <a:spcBef>
                <a:spcPts val="700"/>
              </a:spcBef>
              <a:buClr>
                <a:srgbClr val="FFFFFF"/>
              </a:buClr>
              <a:buFont typeface="Times New Roman" panose="02020603050405020304" pitchFamily="18" charset="0"/>
              <a:buAutoNum type="arabicParenBoth"/>
              <a:tabLst>
                <a:tab pos="601663" algn="l"/>
                <a:tab pos="714375" algn="l"/>
                <a:tab pos="1171575" algn="l"/>
                <a:tab pos="1628775" algn="l"/>
                <a:tab pos="2085975" algn="l"/>
                <a:tab pos="2543175" algn="l"/>
                <a:tab pos="3000375" algn="l"/>
                <a:tab pos="3457575" algn="l"/>
                <a:tab pos="3914775" algn="l"/>
                <a:tab pos="4371975" algn="l"/>
                <a:tab pos="4829175" algn="l"/>
                <a:tab pos="5286375" algn="l"/>
                <a:tab pos="5743575" algn="l"/>
                <a:tab pos="6200775" algn="l"/>
                <a:tab pos="6657975" algn="l"/>
                <a:tab pos="7115175" algn="l"/>
                <a:tab pos="7572375" algn="l"/>
                <a:tab pos="8029575" algn="l"/>
                <a:tab pos="8486775" algn="l"/>
                <a:tab pos="8943975" algn="l"/>
                <a:tab pos="9401175" algn="l"/>
              </a:tabLst>
            </a:pPr>
            <a:r>
              <a:rPr lang="en-US" altLang="pt-PT" b="1" dirty="0">
                <a:latin typeface="Times New Roman" panose="02020603050405020304" pitchFamily="18" charset="0"/>
                <a:cs typeface="Times New Roman" panose="02020603050405020304" pitchFamily="18" charset="0"/>
              </a:rPr>
              <a:t>The hypothetical-contract approach</a:t>
            </a:r>
          </a:p>
          <a:p>
            <a:pPr marL="601663" indent="-601663" algn="just">
              <a:spcBef>
                <a:spcPts val="700"/>
              </a:spcBef>
              <a:buClr>
                <a:srgbClr val="FFFFFF"/>
              </a:buClr>
              <a:buFont typeface="Times New Roman" panose="02020603050405020304" pitchFamily="18" charset="0"/>
              <a:buAutoNum type="arabicParenBoth"/>
              <a:tabLst>
                <a:tab pos="601663" algn="l"/>
                <a:tab pos="714375" algn="l"/>
                <a:tab pos="1171575" algn="l"/>
                <a:tab pos="1628775" algn="l"/>
                <a:tab pos="2085975" algn="l"/>
                <a:tab pos="2543175" algn="l"/>
                <a:tab pos="3000375" algn="l"/>
                <a:tab pos="3457575" algn="l"/>
                <a:tab pos="3914775" algn="l"/>
                <a:tab pos="4371975" algn="l"/>
                <a:tab pos="4829175" algn="l"/>
                <a:tab pos="5286375" algn="l"/>
                <a:tab pos="5743575" algn="l"/>
                <a:tab pos="6200775" algn="l"/>
                <a:tab pos="6657975" algn="l"/>
                <a:tab pos="7115175" algn="l"/>
                <a:tab pos="7572375" algn="l"/>
                <a:tab pos="8029575" algn="l"/>
                <a:tab pos="8486775" algn="l"/>
                <a:tab pos="8943975" algn="l"/>
                <a:tab pos="9401175" algn="l"/>
              </a:tabLst>
            </a:pPr>
            <a:r>
              <a:rPr lang="en-US" altLang="pt-PT" b="1" dirty="0">
                <a:latin typeface="Times New Roman" panose="02020603050405020304" pitchFamily="18" charset="0"/>
                <a:cs typeface="Times New Roman" panose="02020603050405020304" pitchFamily="18" charset="0"/>
              </a:rPr>
              <a:t>The principles of justice that Rawls derives  through it</a:t>
            </a:r>
          </a:p>
          <a:p>
            <a:pPr marL="601663" indent="-601663">
              <a:spcBef>
                <a:spcPts val="700"/>
              </a:spcBef>
              <a:buNone/>
              <a:tabLst>
                <a:tab pos="601663" algn="l"/>
                <a:tab pos="714375" algn="l"/>
                <a:tab pos="1171575" algn="l"/>
                <a:tab pos="1628775" algn="l"/>
                <a:tab pos="2085975" algn="l"/>
                <a:tab pos="2543175" algn="l"/>
                <a:tab pos="3000375" algn="l"/>
                <a:tab pos="3457575" algn="l"/>
                <a:tab pos="3914775" algn="l"/>
                <a:tab pos="4371975" algn="l"/>
                <a:tab pos="4829175" algn="l"/>
                <a:tab pos="5286375" algn="l"/>
                <a:tab pos="5743575" algn="l"/>
                <a:tab pos="6200775" algn="l"/>
                <a:tab pos="6657975" algn="l"/>
                <a:tab pos="7115175" algn="l"/>
                <a:tab pos="7572375" algn="l"/>
                <a:tab pos="8029575" algn="l"/>
                <a:tab pos="8486775" algn="l"/>
                <a:tab pos="8943975" algn="l"/>
                <a:tab pos="9401175" algn="l"/>
              </a:tabLst>
            </a:pPr>
            <a:endParaRPr lang="en-US" altLang="pt-PT" b="1" dirty="0">
              <a:latin typeface="Times New Roman" panose="02020603050405020304" pitchFamily="18" charset="0"/>
              <a:cs typeface="Times New Roman" panose="02020603050405020304" pitchFamily="18" charset="0"/>
            </a:endParaRPr>
          </a:p>
        </p:txBody>
      </p:sp>
      <p:sp>
        <p:nvSpPr>
          <p:cNvPr id="21507" name="Rectangle 3"/>
          <p:cNvSpPr>
            <a:spLocks noChangeArrowheads="1"/>
          </p:cNvSpPr>
          <p:nvPr/>
        </p:nvSpPr>
        <p:spPr bwMode="auto">
          <a:xfrm>
            <a:off x="3886200" y="6019801"/>
            <a:ext cx="4572000" cy="52540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9070037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(2)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2530" name="Rectangle 2"/>
          <p:cNvSpPr>
            <a:spLocks noGrp="1" noChangeArrowheads="1"/>
          </p:cNvSpPr>
          <p:nvPr>
            <p:ph type="body" idx="1"/>
          </p:nvPr>
        </p:nvSpPr>
        <p:spPr>
          <a:xfrm>
            <a:off x="1981200" y="1600201"/>
            <a:ext cx="8229600" cy="4525963"/>
          </a:xfrm>
        </p:spPr>
        <p:txBody>
          <a:bodyPr/>
          <a:lstStyle/>
          <a:p>
            <a:pPr marL="334963" indent="-334963" algn="just">
              <a:spcBef>
                <a:spcPts val="700"/>
              </a:spcBef>
              <a:buClr>
                <a:srgbClr val="FFFFFF"/>
              </a:buClr>
              <a:buFont typeface="Wingdings" panose="05000000000000000000" pitchFamily="2" charset="2"/>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pt-PT" b="1" u="sng" dirty="0">
                <a:latin typeface="Times New Roman" panose="02020603050405020304" pitchFamily="18" charset="0"/>
                <a:cs typeface="Times New Roman" panose="02020603050405020304" pitchFamily="18" charset="0"/>
              </a:rPr>
              <a:t>The original position</a:t>
            </a:r>
            <a:r>
              <a:rPr lang="en-US" altLang="pt-PT" b="1" dirty="0">
                <a:latin typeface="Times New Roman" panose="02020603050405020304" pitchFamily="18" charset="0"/>
                <a:cs typeface="Times New Roman" panose="02020603050405020304" pitchFamily="18" charset="0"/>
              </a:rPr>
              <a:t>: Rawls proposes a thought experiment – individuals are allowed to choose the principles of justice that should govern them prior to any existing political or social arrangement.</a:t>
            </a:r>
          </a:p>
          <a:p>
            <a:pPr marL="334963" indent="-334963" algn="just">
              <a:spcBef>
                <a:spcPts val="700"/>
              </a:spcBef>
              <a:buClr>
                <a:srgbClr val="FFFFFF"/>
              </a:buClr>
              <a:buFont typeface="Wingdings" panose="05000000000000000000" pitchFamily="2" charset="2"/>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pt-PT" b="1" u="sng" dirty="0">
                <a:latin typeface="Times New Roman" panose="02020603050405020304" pitchFamily="18" charset="0"/>
                <a:cs typeface="Times New Roman" panose="02020603050405020304" pitchFamily="18" charset="0"/>
              </a:rPr>
              <a:t>The nature of the choice</a:t>
            </a:r>
            <a:r>
              <a:rPr lang="en-US" altLang="pt-PT" b="1" dirty="0">
                <a:latin typeface="Times New Roman" panose="02020603050405020304" pitchFamily="18" charset="0"/>
                <a:cs typeface="Times New Roman" panose="02020603050405020304" pitchFamily="18" charset="0"/>
              </a:rPr>
              <a:t>: Each individual will choose the set of principles that will be best for him/herself (and loved ones).</a:t>
            </a:r>
          </a:p>
        </p:txBody>
      </p:sp>
      <p:sp>
        <p:nvSpPr>
          <p:cNvPr id="22531" name="Rectangle 3"/>
          <p:cNvSpPr>
            <a:spLocks noChangeArrowheads="1"/>
          </p:cNvSpPr>
          <p:nvPr/>
        </p:nvSpPr>
        <p:spPr bwMode="auto">
          <a:xfrm>
            <a:off x="3886200" y="6019800"/>
            <a:ext cx="4572000"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1191561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(3)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3554" name="Rectangle 2"/>
          <p:cNvSpPr>
            <a:spLocks noGrp="1" noChangeArrowheads="1"/>
          </p:cNvSpPr>
          <p:nvPr>
            <p:ph type="body" idx="1"/>
          </p:nvPr>
        </p:nvSpPr>
        <p:spPr>
          <a:xfrm>
            <a:off x="1981200" y="1600201"/>
            <a:ext cx="8229600" cy="4525963"/>
          </a:xfrm>
        </p:spPr>
        <p:txBody>
          <a:bodyPr/>
          <a:lstStyle/>
          <a:p>
            <a:pPr marL="334963" indent="-334963" algn="just">
              <a:spcBef>
                <a:spcPts val="700"/>
              </a:spcBef>
              <a:buClr>
                <a:srgbClr val="FFFFFF"/>
              </a:buClr>
              <a:buFont typeface="Wingdings" panose="05000000000000000000" pitchFamily="2" charset="2"/>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pt-PT" b="1" u="sng" dirty="0">
                <a:latin typeface="Times New Roman" panose="02020603050405020304" pitchFamily="18" charset="0"/>
                <a:cs typeface="Times New Roman" panose="02020603050405020304" pitchFamily="18" charset="0"/>
              </a:rPr>
              <a:t>The veil of ignorance</a:t>
            </a:r>
            <a:r>
              <a:rPr lang="en-US" altLang="pt-PT" b="1" dirty="0">
                <a:latin typeface="Times New Roman" panose="02020603050405020304" pitchFamily="18" charset="0"/>
                <a:cs typeface="Times New Roman" panose="02020603050405020304" pitchFamily="18" charset="0"/>
              </a:rPr>
              <a:t>: To avoid disagreement with others while pursuing one</a:t>
            </a:r>
            <a:r>
              <a:rPr lang="en-US" altLang="en-US" b="1" dirty="0">
                <a:latin typeface="Times New Roman" panose="02020603050405020304" pitchFamily="18" charset="0"/>
                <a:cs typeface="Times New Roman" panose="02020603050405020304" pitchFamily="18" charset="0"/>
              </a:rPr>
              <a:t>’</a:t>
            </a:r>
            <a:r>
              <a:rPr lang="en-US" altLang="pt-PT" b="1" dirty="0">
                <a:latin typeface="Times New Roman" panose="02020603050405020304" pitchFamily="18" charset="0"/>
                <a:cs typeface="Times New Roman" panose="02020603050405020304" pitchFamily="18" charset="0"/>
              </a:rPr>
              <a:t>s self-interest, all circumstances and conditions that can influence one</a:t>
            </a:r>
            <a:r>
              <a:rPr lang="en-US" altLang="en-US" b="1" dirty="0">
                <a:latin typeface="Times New Roman" panose="02020603050405020304" pitchFamily="18" charset="0"/>
                <a:cs typeface="Times New Roman" panose="02020603050405020304" pitchFamily="18" charset="0"/>
              </a:rPr>
              <a:t>’</a:t>
            </a:r>
            <a:r>
              <a:rPr lang="en-US" altLang="pt-PT" b="1" dirty="0">
                <a:latin typeface="Times New Roman" panose="02020603050405020304" pitchFamily="18" charset="0"/>
                <a:cs typeface="Times New Roman" panose="02020603050405020304" pitchFamily="18" charset="0"/>
              </a:rPr>
              <a:t>s choice of principles of justice (economic background, talents, privileges, etc.) ought to be removed. </a:t>
            </a:r>
          </a:p>
          <a:p>
            <a:pPr marL="334963" indent="-334963" algn="just">
              <a:spcBef>
                <a:spcPts val="700"/>
              </a:spcBef>
              <a:buClr>
                <a:srgbClr val="FFFFFF"/>
              </a:buClr>
              <a:buFont typeface="Wingdings" panose="05000000000000000000" pitchFamily="2" charset="2"/>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pt-PT" b="1" dirty="0">
                <a:latin typeface="Times New Roman" panose="02020603050405020304" pitchFamily="18" charset="0"/>
                <a:cs typeface="Times New Roman" panose="02020603050405020304" pitchFamily="18" charset="0"/>
              </a:rPr>
              <a:t>Once the basis for bias is eliminated, the groundwork for a choice of fair principles of justice is established.</a:t>
            </a:r>
          </a:p>
        </p:txBody>
      </p:sp>
      <p:sp>
        <p:nvSpPr>
          <p:cNvPr id="23555" name="Rectangle 3"/>
          <p:cNvSpPr>
            <a:spLocks noChangeArrowheads="1"/>
          </p:cNvSpPr>
          <p:nvPr/>
        </p:nvSpPr>
        <p:spPr bwMode="auto">
          <a:xfrm>
            <a:off x="3886200" y="6019800"/>
            <a:ext cx="4572000"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41715230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(4)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4578" name="Rectangle 2"/>
          <p:cNvSpPr>
            <a:spLocks noGrp="1" noChangeArrowheads="1"/>
          </p:cNvSpPr>
          <p:nvPr>
            <p:ph type="body" idx="1"/>
          </p:nvPr>
        </p:nvSpPr>
        <p:spPr>
          <a:xfrm>
            <a:off x="1981200" y="1600201"/>
            <a:ext cx="8229600" cy="4525963"/>
          </a:xfrm>
        </p:spPr>
        <p:txBody>
          <a:bodyPr/>
          <a:lstStyle/>
          <a:p>
            <a:pPr marL="334963" indent="-334963" algn="just">
              <a:spcBef>
                <a:spcPts val="700"/>
              </a:spcBef>
              <a:buClr>
                <a:srgbClr val="FFFFFF"/>
              </a:buClr>
              <a:buFont typeface="Wingdings"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defRPr/>
            </a:pPr>
            <a:r>
              <a:rPr lang="en-US" b="1" u="sng" dirty="0">
                <a:latin typeface="Times New Roman" charset="0"/>
                <a:cs typeface="Times New Roman" charset="0"/>
              </a:rPr>
              <a:t>Choosing the principles</a:t>
            </a:r>
            <a:r>
              <a:rPr lang="en-US" b="1" dirty="0">
                <a:latin typeface="Times New Roman" charset="0"/>
                <a:cs typeface="Times New Roman" charset="0"/>
              </a:rPr>
              <a:t>: Regardless of their particular interests, people in the original position will want more, rather than less, of the so-called </a:t>
            </a:r>
            <a:r>
              <a:rPr lang="en-US" b="1" i="1" dirty="0">
                <a:latin typeface="Times New Roman" charset="0"/>
                <a:cs typeface="Times New Roman" charset="0"/>
              </a:rPr>
              <a:t>primary social goods</a:t>
            </a:r>
            <a:r>
              <a:rPr lang="en-US" b="1" dirty="0">
                <a:latin typeface="Times New Roman" charset="0"/>
                <a:cs typeface="Times New Roman" charset="0"/>
              </a:rPr>
              <a:t> (income and wealth, rights, liberties, opportunities, status, and self-respect).</a:t>
            </a:r>
          </a:p>
          <a:p>
            <a:pPr marL="334963" indent="-334963" algn="just">
              <a:spcBef>
                <a:spcPts val="700"/>
              </a:spcBef>
              <a:buClr>
                <a:srgbClr val="FFFFFF"/>
              </a:buClr>
              <a:buFont typeface="Wingdings"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defRPr/>
            </a:pPr>
            <a:r>
              <a:rPr lang="en-US" b="1" u="sng" dirty="0">
                <a:latin typeface="Times New Roman" charset="0"/>
                <a:cs typeface="Times New Roman" charset="0"/>
              </a:rPr>
              <a:t>The </a:t>
            </a:r>
            <a:r>
              <a:rPr lang="en-US" b="1" u="sng" dirty="0" err="1">
                <a:latin typeface="Times New Roman" charset="0"/>
                <a:cs typeface="Times New Roman" charset="0"/>
              </a:rPr>
              <a:t>maximin</a:t>
            </a:r>
            <a:r>
              <a:rPr lang="en-US" b="1" u="sng" dirty="0">
                <a:latin typeface="Times New Roman" charset="0"/>
                <a:cs typeface="Times New Roman" charset="0"/>
              </a:rPr>
              <a:t> principle</a:t>
            </a:r>
            <a:r>
              <a:rPr lang="en-US" b="1" dirty="0">
                <a:latin typeface="Times New Roman" charset="0"/>
                <a:cs typeface="Times New Roman" charset="0"/>
              </a:rPr>
              <a:t>: People in the original position will also choose conservatively, by trying to maximize the minimum that they will receive. They want to make sure that the worst that could happen to them is the least bad of the alternatives.</a:t>
            </a:r>
          </a:p>
        </p:txBody>
      </p:sp>
      <p:sp>
        <p:nvSpPr>
          <p:cNvPr id="24579" name="Rectangle 3"/>
          <p:cNvSpPr>
            <a:spLocks noChangeArrowheads="1"/>
          </p:cNvSpPr>
          <p:nvPr/>
        </p:nvSpPr>
        <p:spPr bwMode="auto">
          <a:xfrm>
            <a:off x="3886200" y="6019801"/>
            <a:ext cx="4572000" cy="52540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21269730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dirty="0" smtClean="0">
                <a:latin typeface="Times New Roman" panose="02020603050405020304" pitchFamily="18" charset="0"/>
                <a:cs typeface="Times New Roman" panose="02020603050405020304" pitchFamily="18" charset="0"/>
              </a:rPr>
              <a:t>(5) </a:t>
            </a:r>
            <a:r>
              <a:rPr lang="en-US" altLang="pt-PT" sz="4000" b="1" dirty="0">
                <a:latin typeface="Times New Roman" panose="02020603050405020304" pitchFamily="18" charset="0"/>
                <a:cs typeface="Times New Roman" panose="02020603050405020304" pitchFamily="18" charset="0"/>
              </a:rPr>
              <a:t>Rawls</a:t>
            </a:r>
            <a:r>
              <a:rPr lang="en-US" altLang="en-US" sz="4000" b="1" dirty="0">
                <a:latin typeface="Times New Roman" panose="02020603050405020304" pitchFamily="18" charset="0"/>
                <a:cs typeface="Times New Roman" panose="02020603050405020304" pitchFamily="18" charset="0"/>
              </a:rPr>
              <a:t>’</a:t>
            </a:r>
            <a:r>
              <a:rPr lang="en-US" altLang="pt-PT" sz="4000" b="1" dirty="0">
                <a:latin typeface="Times New Roman" panose="02020603050405020304" pitchFamily="18" charset="0"/>
                <a:cs typeface="Times New Roman" panose="02020603050405020304" pitchFamily="18" charset="0"/>
              </a:rPr>
              <a:t>s Theory of Justice</a:t>
            </a:r>
          </a:p>
        </p:txBody>
      </p:sp>
      <p:sp>
        <p:nvSpPr>
          <p:cNvPr id="25602" name="Rectangle 2"/>
          <p:cNvSpPr>
            <a:spLocks noGrp="1" noChangeArrowheads="1"/>
          </p:cNvSpPr>
          <p:nvPr>
            <p:ph type="body" idx="1"/>
          </p:nvPr>
        </p:nvSpPr>
        <p:spPr>
          <a:xfrm>
            <a:off x="1981200" y="1600201"/>
            <a:ext cx="8229600" cy="4525963"/>
          </a:xfrm>
        </p:spPr>
        <p:txBody>
          <a:bodyPr/>
          <a:lstStyle/>
          <a:p>
            <a:pPr marL="525463" indent="-525463" algn="just">
              <a:spcBef>
                <a:spcPts val="700"/>
              </a:spcBef>
              <a:buClr>
                <a:srgbClr val="FFFFFF"/>
              </a:buClr>
              <a:buFont typeface="Wingdings" charset="0"/>
              <a:buChar char=""/>
              <a:tabLst>
                <a:tab pos="525463" algn="l"/>
                <a:tab pos="638175" algn="l"/>
                <a:tab pos="1095375" algn="l"/>
                <a:tab pos="1552575" algn="l"/>
                <a:tab pos="2009775" algn="l"/>
                <a:tab pos="2466975" algn="l"/>
                <a:tab pos="2924175" algn="l"/>
                <a:tab pos="3381375" algn="l"/>
                <a:tab pos="3838575" algn="l"/>
                <a:tab pos="4295775" algn="l"/>
                <a:tab pos="4752975" algn="l"/>
                <a:tab pos="5210175" algn="l"/>
                <a:tab pos="5667375" algn="l"/>
                <a:tab pos="6124575" algn="l"/>
                <a:tab pos="6581775" algn="l"/>
                <a:tab pos="7038975" algn="l"/>
                <a:tab pos="7496175" algn="l"/>
                <a:tab pos="7953375" algn="l"/>
                <a:tab pos="8410575" algn="l"/>
                <a:tab pos="8867775" algn="l"/>
                <a:tab pos="9324975" algn="l"/>
              </a:tabLst>
              <a:defRPr/>
            </a:pPr>
            <a:r>
              <a:rPr lang="en-US" b="1" u="sng" dirty="0">
                <a:latin typeface="Times New Roman" charset="0"/>
                <a:cs typeface="Times New Roman" charset="0"/>
              </a:rPr>
              <a:t>The two principles</a:t>
            </a:r>
            <a:r>
              <a:rPr lang="en-US" b="1" dirty="0">
                <a:latin typeface="Times New Roman" charset="0"/>
                <a:cs typeface="Times New Roman" charset="0"/>
              </a:rPr>
              <a:t>:</a:t>
            </a:r>
          </a:p>
          <a:p>
            <a:pPr marL="525463" indent="-525463" algn="just">
              <a:spcBef>
                <a:spcPts val="700"/>
              </a:spcBef>
              <a:buClr>
                <a:srgbClr val="FFFFFF"/>
              </a:buClr>
              <a:buFont typeface="Times New Roman" charset="0"/>
              <a:buAutoNum type="arabicParenBoth"/>
              <a:tabLst>
                <a:tab pos="525463" algn="l"/>
                <a:tab pos="638175" algn="l"/>
                <a:tab pos="1095375" algn="l"/>
                <a:tab pos="1552575" algn="l"/>
                <a:tab pos="2009775" algn="l"/>
                <a:tab pos="2466975" algn="l"/>
                <a:tab pos="2924175" algn="l"/>
                <a:tab pos="3381375" algn="l"/>
                <a:tab pos="3838575" algn="l"/>
                <a:tab pos="4295775" algn="l"/>
                <a:tab pos="4752975" algn="l"/>
                <a:tab pos="5210175" algn="l"/>
                <a:tab pos="5667375" algn="l"/>
                <a:tab pos="6124575" algn="l"/>
                <a:tab pos="6581775" algn="l"/>
                <a:tab pos="7038975" algn="l"/>
                <a:tab pos="7496175" algn="l"/>
                <a:tab pos="7953375" algn="l"/>
                <a:tab pos="8410575" algn="l"/>
                <a:tab pos="8867775" algn="l"/>
                <a:tab pos="9324975" algn="l"/>
              </a:tabLst>
              <a:defRPr/>
            </a:pPr>
            <a:r>
              <a:rPr lang="en-US" b="1" dirty="0">
                <a:latin typeface="Times New Roman" charset="0"/>
                <a:cs typeface="Times New Roman" charset="0"/>
              </a:rPr>
              <a:t>Each person is to have an equal right to the most extensive total system of equal basic liberties,  compatible with a similar system of liberty for all.</a:t>
            </a:r>
          </a:p>
          <a:p>
            <a:pPr marL="525463" indent="-525463" algn="just">
              <a:spcBef>
                <a:spcPts val="700"/>
              </a:spcBef>
              <a:buClr>
                <a:srgbClr val="FFFFFF"/>
              </a:buClr>
              <a:buFont typeface="Times New Roman" charset="0"/>
              <a:buAutoNum type="arabicParenBoth"/>
              <a:tabLst>
                <a:tab pos="525463" algn="l"/>
                <a:tab pos="638175" algn="l"/>
                <a:tab pos="1095375" algn="l"/>
                <a:tab pos="1552575" algn="l"/>
                <a:tab pos="2009775" algn="l"/>
                <a:tab pos="2466975" algn="l"/>
                <a:tab pos="2924175" algn="l"/>
                <a:tab pos="3381375" algn="l"/>
                <a:tab pos="3838575" algn="l"/>
                <a:tab pos="4295775" algn="l"/>
                <a:tab pos="4752975" algn="l"/>
                <a:tab pos="5210175" algn="l"/>
                <a:tab pos="5667375" algn="l"/>
                <a:tab pos="6124575" algn="l"/>
                <a:tab pos="6581775" algn="l"/>
                <a:tab pos="7038975" algn="l"/>
                <a:tab pos="7496175" algn="l"/>
                <a:tab pos="7953375" algn="l"/>
                <a:tab pos="8410575" algn="l"/>
                <a:tab pos="8867775" algn="l"/>
                <a:tab pos="9324975" algn="l"/>
              </a:tabLst>
              <a:defRPr/>
            </a:pPr>
            <a:r>
              <a:rPr lang="en-US" b="1" dirty="0">
                <a:latin typeface="Times New Roman" charset="0"/>
                <a:cs typeface="Times New Roman" charset="0"/>
              </a:rPr>
              <a:t>Social and economic inequalities are to satisfy two conditions: To be attached to positions open to all under conditions of fair equality of opportunity, and to give the greatest expected benefit to the least advantaged members of society.</a:t>
            </a:r>
          </a:p>
        </p:txBody>
      </p:sp>
      <p:sp>
        <p:nvSpPr>
          <p:cNvPr id="25603" name="Rectangle 3"/>
          <p:cNvSpPr>
            <a:spLocks noChangeArrowheads="1"/>
          </p:cNvSpPr>
          <p:nvPr/>
        </p:nvSpPr>
        <p:spPr bwMode="auto">
          <a:xfrm>
            <a:off x="3886200" y="6019800"/>
            <a:ext cx="4572000"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3135592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(6)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6626" name="Rectangle 2"/>
          <p:cNvSpPr>
            <a:spLocks noGrp="1" noChangeArrowheads="1"/>
          </p:cNvSpPr>
          <p:nvPr>
            <p:ph type="body" idx="1"/>
          </p:nvPr>
        </p:nvSpPr>
        <p:spPr>
          <a:xfrm>
            <a:off x="1981200" y="1600201"/>
            <a:ext cx="8229600" cy="4525963"/>
          </a:xfrm>
        </p:spPr>
        <p:txBody>
          <a:bodyPr/>
          <a:lstStyle/>
          <a:p>
            <a:pPr marL="457200" indent="-457200" algn="just">
              <a:lnSpc>
                <a:spcPct val="80000"/>
              </a:lnSpc>
              <a:spcBef>
                <a:spcPts val="700"/>
              </a:spcBef>
              <a:buClr>
                <a:srgbClr val="FFFFFF"/>
              </a:buClr>
              <a:buFont typeface="Wingdings" panose="05000000000000000000" pitchFamily="2" charset="2"/>
              <a:buChar char=""/>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US" altLang="pt-PT" b="1" u="sng" dirty="0">
                <a:latin typeface="Times New Roman" panose="02020603050405020304" pitchFamily="18" charset="0"/>
                <a:cs typeface="Times New Roman" panose="02020603050405020304" pitchFamily="18" charset="0"/>
              </a:rPr>
              <a:t>Explanation of the principles</a:t>
            </a:r>
            <a:r>
              <a:rPr lang="en-US" altLang="pt-PT" b="1" dirty="0">
                <a:latin typeface="Times New Roman" panose="02020603050405020304" pitchFamily="18" charset="0"/>
                <a:cs typeface="Times New Roman" panose="02020603050405020304" pitchFamily="18" charset="0"/>
              </a:rPr>
              <a:t>:</a:t>
            </a:r>
          </a:p>
          <a:p>
            <a:pPr marL="457200" indent="-457200" algn="just">
              <a:lnSpc>
                <a:spcPct val="80000"/>
              </a:lnSpc>
              <a:spcBef>
                <a:spcPts val="700"/>
              </a:spcBef>
              <a:buClr>
                <a:srgbClr val="FFFFFF"/>
              </a:buClr>
              <a:buFont typeface="Times New Roman" panose="02020603050405020304" pitchFamily="18" charset="0"/>
              <a:buAutoNum type="arabicParenBoth"/>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US" altLang="pt-PT" b="1" dirty="0">
                <a:latin typeface="Times New Roman" panose="02020603050405020304" pitchFamily="18" charset="0"/>
                <a:cs typeface="Times New Roman" panose="02020603050405020304" pitchFamily="18" charset="0"/>
              </a:rPr>
              <a:t>The first principle takes priority over the second –  it guarantees as much liberty to individuals as possible, compatible with others having the same amount of liberty.</a:t>
            </a:r>
          </a:p>
          <a:p>
            <a:pPr marL="457200" indent="-457200" algn="just">
              <a:lnSpc>
                <a:spcPct val="80000"/>
              </a:lnSpc>
              <a:spcBef>
                <a:spcPts val="700"/>
              </a:spcBef>
              <a:buClr>
                <a:srgbClr val="FFFFFF"/>
              </a:buClr>
              <a:buFont typeface="Times New Roman" panose="02020603050405020304" pitchFamily="18" charset="0"/>
              <a:buAutoNum type="arabicParenBoth"/>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US" altLang="pt-PT" b="1" dirty="0">
                <a:latin typeface="Times New Roman" panose="02020603050405020304" pitchFamily="18" charset="0"/>
                <a:cs typeface="Times New Roman" panose="02020603050405020304" pitchFamily="18" charset="0"/>
              </a:rPr>
              <a:t>The first part of the second principle articulates the familiar ideal of </a:t>
            </a:r>
            <a:r>
              <a:rPr lang="en-US" altLang="pt-PT" b="1" i="1" dirty="0">
                <a:latin typeface="Times New Roman" panose="02020603050405020304" pitchFamily="18" charset="0"/>
                <a:cs typeface="Times New Roman" panose="02020603050405020304" pitchFamily="18" charset="0"/>
              </a:rPr>
              <a:t>equality of opportunity</a:t>
            </a:r>
            <a:r>
              <a:rPr lang="en-US" altLang="pt-PT" b="1" dirty="0">
                <a:latin typeface="Times New Roman" panose="02020603050405020304" pitchFamily="18" charset="0"/>
                <a:cs typeface="Times New Roman" panose="02020603050405020304" pitchFamily="18" charset="0"/>
              </a:rPr>
              <a:t>. </a:t>
            </a:r>
          </a:p>
          <a:p>
            <a:pPr marL="457200" indent="-457200" algn="just">
              <a:lnSpc>
                <a:spcPct val="80000"/>
              </a:lnSpc>
              <a:spcBef>
                <a:spcPts val="700"/>
              </a:spcBef>
              <a:buClr>
                <a:srgbClr val="FFFFFF"/>
              </a:buClr>
              <a:buFont typeface="Times New Roman" panose="02020603050405020304" pitchFamily="18" charset="0"/>
              <a:buAutoNum type="arabicParenBoth"/>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US" altLang="pt-PT" b="1" dirty="0">
                <a:latin typeface="Times New Roman" panose="02020603050405020304" pitchFamily="18" charset="0"/>
                <a:cs typeface="Times New Roman" panose="02020603050405020304" pitchFamily="18" charset="0"/>
              </a:rPr>
              <a:t>The second part of the principle – called the </a:t>
            </a:r>
            <a:r>
              <a:rPr lang="en-US" altLang="pt-PT" b="1" i="1" dirty="0">
                <a:latin typeface="Times New Roman" panose="02020603050405020304" pitchFamily="18" charset="0"/>
                <a:cs typeface="Times New Roman" panose="02020603050405020304" pitchFamily="18" charset="0"/>
              </a:rPr>
              <a:t>difference principle</a:t>
            </a:r>
            <a:r>
              <a:rPr lang="en-US" altLang="pt-PT" b="1" dirty="0">
                <a:latin typeface="Times New Roman" panose="02020603050405020304" pitchFamily="18" charset="0"/>
                <a:cs typeface="Times New Roman" panose="02020603050405020304" pitchFamily="18" charset="0"/>
              </a:rPr>
              <a:t> – stipulates that inequalities are justifiable only if they benefit the least advantaged members of society.</a:t>
            </a:r>
          </a:p>
        </p:txBody>
      </p:sp>
      <p:sp>
        <p:nvSpPr>
          <p:cNvPr id="26627" name="Rectangle 3"/>
          <p:cNvSpPr>
            <a:spLocks noChangeArrowheads="1"/>
          </p:cNvSpPr>
          <p:nvPr/>
        </p:nvSpPr>
        <p:spPr bwMode="auto">
          <a:xfrm>
            <a:off x="3886200" y="6019800"/>
            <a:ext cx="4572000"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16131708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pt-PT" sz="4000" b="1">
                <a:latin typeface="Times New Roman" panose="02020603050405020304" pitchFamily="18" charset="0"/>
                <a:cs typeface="Times New Roman" panose="02020603050405020304" pitchFamily="18" charset="0"/>
              </a:rPr>
              <a:t>(7) Rawls</a:t>
            </a:r>
            <a:r>
              <a:rPr lang="en-US" altLang="en-US" sz="4000" b="1">
                <a:latin typeface="Times New Roman" panose="02020603050405020304" pitchFamily="18" charset="0"/>
                <a:cs typeface="Times New Roman" panose="02020603050405020304" pitchFamily="18" charset="0"/>
              </a:rPr>
              <a:t>’</a:t>
            </a:r>
            <a:r>
              <a:rPr lang="en-US" altLang="pt-PT" sz="4000" b="1">
                <a:latin typeface="Times New Roman" panose="02020603050405020304" pitchFamily="18" charset="0"/>
                <a:cs typeface="Times New Roman" panose="02020603050405020304" pitchFamily="18" charset="0"/>
              </a:rPr>
              <a:t>s Theory of Justice</a:t>
            </a:r>
          </a:p>
        </p:txBody>
      </p:sp>
      <p:sp>
        <p:nvSpPr>
          <p:cNvPr id="27650" name="Rectangle 2"/>
          <p:cNvSpPr>
            <a:spLocks noGrp="1" noChangeArrowheads="1"/>
          </p:cNvSpPr>
          <p:nvPr>
            <p:ph type="body" idx="1"/>
          </p:nvPr>
        </p:nvSpPr>
        <p:spPr>
          <a:xfrm>
            <a:off x="1981200" y="1600200"/>
            <a:ext cx="8229600" cy="4876800"/>
          </a:xfrm>
        </p:spPr>
        <p:txBody>
          <a:bodyPr/>
          <a:lstStyle/>
          <a:p>
            <a:pPr marL="334963" indent="-334963" algn="just">
              <a:spcBef>
                <a:spcPts val="700"/>
              </a:spcBef>
              <a:buClr>
                <a:srgbClr val="FFFFFF"/>
              </a:buClr>
              <a:buFont typeface="Wingdings"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defRPr/>
            </a:pPr>
            <a:r>
              <a:rPr lang="en-US" b="1" u="sng" dirty="0">
                <a:latin typeface="Times New Roman" charset="0"/>
                <a:cs typeface="Times New Roman" charset="0"/>
              </a:rPr>
              <a:t>Fairness and the basic structure</a:t>
            </a:r>
            <a:r>
              <a:rPr lang="en-US" b="1" dirty="0">
                <a:latin typeface="Times New Roman" charset="0"/>
                <a:cs typeface="Times New Roman" charset="0"/>
              </a:rPr>
              <a:t>: Rawls rejects utilitarianism because it could permit an unfair distribution of benefits and burdens. Contrary to </a:t>
            </a:r>
            <a:r>
              <a:rPr lang="en-US" b="1" dirty="0" err="1">
                <a:latin typeface="Times New Roman" charset="0"/>
                <a:cs typeface="Times New Roman" charset="0"/>
              </a:rPr>
              <a:t>Nozick</a:t>
            </a:r>
            <a:r>
              <a:rPr lang="en-US" b="1" dirty="0">
                <a:latin typeface="Times New Roman" charset="0"/>
                <a:cs typeface="Times New Roman" charset="0"/>
              </a:rPr>
              <a:t>, Rawls believes that social justice concerns the basic structure of society, not transactions between individuals.</a:t>
            </a:r>
          </a:p>
          <a:p>
            <a:pPr marL="334963" indent="-334963" algn="just">
              <a:spcBef>
                <a:spcPts val="700"/>
              </a:spcBef>
              <a:buClr>
                <a:srgbClr val="FFFFFF"/>
              </a:buClr>
              <a:buFont typeface="Wingdings"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defRPr/>
            </a:pPr>
            <a:r>
              <a:rPr lang="en-US" b="1" u="sng" dirty="0">
                <a:latin typeface="Times New Roman" charset="0"/>
                <a:cs typeface="Times New Roman" charset="0"/>
              </a:rPr>
              <a:t>Benefits and burdens</a:t>
            </a:r>
            <a:r>
              <a:rPr lang="en-US" b="1" dirty="0">
                <a:latin typeface="Times New Roman" charset="0"/>
                <a:cs typeface="Times New Roman" charset="0"/>
              </a:rPr>
              <a:t>: According to Rawls, justice requires that the social and economic consequences of arbitrarily distributed assets (natural characteristics and talents)  be minimized.</a:t>
            </a:r>
          </a:p>
          <a:p>
            <a:pPr marL="334963" indent="-334963">
              <a:spcBef>
                <a:spcPts val="700"/>
              </a:spcBef>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defRPr/>
            </a:pPr>
            <a:endParaRPr lang="en-US" b="1" dirty="0">
              <a:latin typeface="Times New Roman" charset="0"/>
              <a:cs typeface="Times New Roman" charset="0"/>
            </a:endParaRPr>
          </a:p>
        </p:txBody>
      </p:sp>
      <p:sp>
        <p:nvSpPr>
          <p:cNvPr id="27651" name="Rectangle 3"/>
          <p:cNvSpPr>
            <a:spLocks noChangeArrowheads="1"/>
          </p:cNvSpPr>
          <p:nvPr/>
        </p:nvSpPr>
        <p:spPr bwMode="auto">
          <a:xfrm>
            <a:off x="3886200" y="6019801"/>
            <a:ext cx="4572000" cy="52540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Moral Issues in Business    </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a:solidFill>
                  <a:srgbClr val="FFFFFF"/>
                </a:solidFill>
                <a:latin typeface="Times New Roman" charset="0"/>
                <a:ea typeface="ＭＳ Ｐゴシック" charset="0"/>
              </a:rPr>
              <a:t>Chapter 3</a:t>
            </a:r>
          </a:p>
        </p:txBody>
      </p:sp>
    </p:spTree>
    <p:extLst>
      <p:ext uri="{BB962C8B-B14F-4D97-AF65-F5344CB8AC3E}">
        <p14:creationId xmlns:p14="http://schemas.microsoft.com/office/powerpoint/2010/main" val="42885949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592</Words>
  <Application>Microsoft Office PowerPoint</Application>
  <PresentationFormat>Widescreen</PresentationFormat>
  <Paragraphs>48</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MS PGothic</vt:lpstr>
      <vt:lpstr>MS PGothic</vt:lpstr>
      <vt:lpstr>Arial</vt:lpstr>
      <vt:lpstr>Calibri</vt:lpstr>
      <vt:lpstr>Calibri Light</vt:lpstr>
      <vt:lpstr>Times New Roman</vt:lpstr>
      <vt:lpstr>Wingdings</vt:lpstr>
      <vt:lpstr>Office Theme</vt:lpstr>
      <vt:lpstr>Rawls e a Teoria da Justiça</vt:lpstr>
      <vt:lpstr>(1) Rawls’s Theory of Justice</vt:lpstr>
      <vt:lpstr>(2) Rawls’s Theory of Justice</vt:lpstr>
      <vt:lpstr>(3) Rawls’s Theory of Justice</vt:lpstr>
      <vt:lpstr>(4) Rawls’s Theory of Justice</vt:lpstr>
      <vt:lpstr>(5) Rawls’s Theory of Justice</vt:lpstr>
      <vt:lpstr>(6) Rawls’s Theory of Justice</vt:lpstr>
      <vt:lpstr>(7) Rawls’s Theory of Justice</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Rawls e a Teoria da Justiça</dc:title>
  <dc:creator>rmarques</dc:creator>
  <cp:lastModifiedBy>rmarques</cp:lastModifiedBy>
  <cp:revision>1</cp:revision>
  <dcterms:created xsi:type="dcterms:W3CDTF">2018-10-30T18:00:20Z</dcterms:created>
  <dcterms:modified xsi:type="dcterms:W3CDTF">2018-10-30T18:06:35Z</dcterms:modified>
</cp:coreProperties>
</file>